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08" autoAdjust="0"/>
    <p:restoredTop sz="86384" autoAdjust="0"/>
  </p:normalViewPr>
  <p:slideViewPr>
    <p:cSldViewPr>
      <p:cViewPr>
        <p:scale>
          <a:sx n="125" d="100"/>
          <a:sy n="125" d="100"/>
        </p:scale>
        <p:origin x="-1224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Доходы!$A$182:$A$191</c:f>
              <c:strCache>
                <c:ptCount val="10"/>
                <c:pt idx="0">
                  <c:v>НАЛОГИ НА ПРИБЫЛЬ, ДОХОДЫ (83,25%)</c:v>
                </c:pt>
                <c:pt idx="1">
                  <c:v>НАЛОГИ НА ТОВАРЫ (РАБОТЫ, УСЛУГИ), РЕАЛИЗУЕМЫЕ НА ТЕРРИТОРИИ РОССИЙСКОЙ ФЕДЕРАЦИИ (3,51%)</c:v>
                </c:pt>
                <c:pt idx="2">
                  <c:v>НАЛОГИ НА СОВОКУПНЫЙ ДОХОД (2,67%)</c:v>
                </c:pt>
                <c:pt idx="3">
                  <c:v>ГОСУДАРСТВЕННАЯ ПОШЛИНА (0,98%)</c:v>
                </c:pt>
                <c:pt idx="4">
                  <c:v>ДОХОДЫ ОТ ИСПОЛЬЗОВАНИЯ ИМУЩЕСТВА, НАХОДЯЩЕГОСЯ В ГОСУДАРСТВЕННОЙ И МУНИЦИПАЛЬНОЙ СОБСТВЕННОСТИ (7,8%)</c:v>
                </c:pt>
                <c:pt idx="5">
                  <c:v>ПЛАТЕЖИ ПРИ ПОЛЬЗОВАНИИ ПРИРОДНЫМИ РЕСУРСАМИ (0,48%)</c:v>
                </c:pt>
                <c:pt idx="6">
                  <c:v>ДОХОДЫ ОТ ОКАЗАНИЯ ПЛАТНЫХ УСЛУГ И КОМПЕНСАЦИИ ЗАТРАТ ГОСУДАРСТВА (0,11%)</c:v>
                </c:pt>
                <c:pt idx="7">
                  <c:v>ДОХОДЫ ОТ ПРОДАЖИ МАТЕРИАЛЬНЫХ И НЕМАТЕРИАЛЬНЫХ АКТИВОВ (0,86%)</c:v>
                </c:pt>
                <c:pt idx="8">
                  <c:v>ШТРАФЫ, САНКЦИИ, ВОЗМЕЩЕНИЕ УЩЕРБА (0,32%)</c:v>
                </c:pt>
                <c:pt idx="9">
                  <c:v>ПРОЧИЕ НЕНАЛОГОВЫЕ ДОХОДЫ (0,01%)</c:v>
                </c:pt>
              </c:strCache>
            </c:strRef>
          </c:cat>
          <c:val>
            <c:numRef>
              <c:f>Доходы!$AG$182:$AG$191</c:f>
              <c:numCache>
                <c:formatCode>#,##0.00</c:formatCode>
                <c:ptCount val="10"/>
                <c:pt idx="0">
                  <c:v>83.25452353036458</c:v>
                </c:pt>
                <c:pt idx="1">
                  <c:v>3.5143279820619404</c:v>
                </c:pt>
                <c:pt idx="2">
                  <c:v>2.6727859627619281</c:v>
                </c:pt>
                <c:pt idx="3">
                  <c:v>0.97819920869515309</c:v>
                </c:pt>
                <c:pt idx="4">
                  <c:v>7.8016554189795944</c:v>
                </c:pt>
                <c:pt idx="5">
                  <c:v>0.47535036035777034</c:v>
                </c:pt>
                <c:pt idx="6">
                  <c:v>0.11386415618248986</c:v>
                </c:pt>
                <c:pt idx="7">
                  <c:v>0.86099693171877256</c:v>
                </c:pt>
                <c:pt idx="8">
                  <c:v>0.31819018421048761</c:v>
                </c:pt>
                <c:pt idx="9">
                  <c:v>1.0106264667279975E-2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 sz="8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131762219257551E-2"/>
          <c:y val="2.8378891878358122E-2"/>
          <c:w val="0.57445017587577496"/>
          <c:h val="0.838472456361531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Доходы!$A$23</c:f>
              <c:strCache>
                <c:ptCount val="1"/>
                <c:pt idx="0">
                  <c:v>Дотации бюджетам бюджетной системы Российской Федерации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Доходы!$B$22:$F$22</c:f>
              <c:strCache>
                <c:ptCount val="2"/>
                <c:pt idx="0">
                  <c:v>Исполнено за 2020 год</c:v>
                </c:pt>
                <c:pt idx="1">
                  <c:v>Исполнено за 2021 год</c:v>
                </c:pt>
              </c:strCache>
            </c:strRef>
          </c:cat>
          <c:val>
            <c:numRef>
              <c:f>Доходы!$B$23:$F$23</c:f>
              <c:numCache>
                <c:formatCode>#,##0.00</c:formatCode>
                <c:ptCount val="2"/>
                <c:pt idx="0">
                  <c:v>39223.120000000003</c:v>
                </c:pt>
                <c:pt idx="1">
                  <c:v>33496.230000000003</c:v>
                </c:pt>
              </c:numCache>
            </c:numRef>
          </c:val>
        </c:ser>
        <c:ser>
          <c:idx val="1"/>
          <c:order val="1"/>
          <c:tx>
            <c:strRef>
              <c:f>Доходы!$A$24</c:f>
              <c:strCache>
                <c:ptCount val="1"/>
                <c:pt idx="0">
                  <c:v>Субсидии бюджетам бюджетной системы Российской Федерации (межбюджетные субсидии)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Доходы!$B$22:$F$22</c:f>
              <c:strCache>
                <c:ptCount val="2"/>
                <c:pt idx="0">
                  <c:v>Исполнено за 2020 год</c:v>
                </c:pt>
                <c:pt idx="1">
                  <c:v>Исполнено за 2021 год</c:v>
                </c:pt>
              </c:strCache>
            </c:strRef>
          </c:cat>
          <c:val>
            <c:numRef>
              <c:f>Доходы!$B$24:$F$24</c:f>
              <c:numCache>
                <c:formatCode>#,##0.00</c:formatCode>
                <c:ptCount val="2"/>
                <c:pt idx="0">
                  <c:v>142512.16</c:v>
                </c:pt>
                <c:pt idx="1">
                  <c:v>117811.8</c:v>
                </c:pt>
              </c:numCache>
            </c:numRef>
          </c:val>
        </c:ser>
        <c:ser>
          <c:idx val="2"/>
          <c:order val="2"/>
          <c:tx>
            <c:strRef>
              <c:f>Доходы!$A$25</c:f>
              <c:strCache>
                <c:ptCount val="1"/>
                <c:pt idx="0">
                  <c:v>Субвенции бюджетам бюджетной системы Российской Федерации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Доходы!$B$22:$F$22</c:f>
              <c:strCache>
                <c:ptCount val="2"/>
                <c:pt idx="0">
                  <c:v>Исполнено за 2020 год</c:v>
                </c:pt>
                <c:pt idx="1">
                  <c:v>Исполнено за 2021 год</c:v>
                </c:pt>
              </c:strCache>
            </c:strRef>
          </c:cat>
          <c:val>
            <c:numRef>
              <c:f>Доходы!$B$25:$F$25</c:f>
              <c:numCache>
                <c:formatCode>#,##0.00</c:formatCode>
                <c:ptCount val="2"/>
                <c:pt idx="0">
                  <c:v>475903.54</c:v>
                </c:pt>
                <c:pt idx="1">
                  <c:v>493905.91</c:v>
                </c:pt>
              </c:numCache>
            </c:numRef>
          </c:val>
        </c:ser>
        <c:ser>
          <c:idx val="3"/>
          <c:order val="3"/>
          <c:tx>
            <c:strRef>
              <c:f>Доходы!$A$26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Доходы!$B$22:$F$22</c:f>
              <c:strCache>
                <c:ptCount val="2"/>
                <c:pt idx="0">
                  <c:v>Исполнено за 2020 год</c:v>
                </c:pt>
                <c:pt idx="1">
                  <c:v>Исполнено за 2021 год</c:v>
                </c:pt>
              </c:strCache>
            </c:strRef>
          </c:cat>
          <c:val>
            <c:numRef>
              <c:f>Доходы!$B$26:$F$26</c:f>
              <c:numCache>
                <c:formatCode>#,##0.00</c:formatCode>
                <c:ptCount val="2"/>
                <c:pt idx="0">
                  <c:v>12227.52</c:v>
                </c:pt>
                <c:pt idx="1">
                  <c:v>25768.16</c:v>
                </c:pt>
              </c:numCache>
            </c:numRef>
          </c:val>
        </c:ser>
        <c:ser>
          <c:idx val="4"/>
          <c:order val="4"/>
          <c:tx>
            <c:strRef>
              <c:f>Доходы!$A$27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Доходы!$B$22:$F$22</c:f>
              <c:strCache>
                <c:ptCount val="2"/>
                <c:pt idx="0">
                  <c:v>Исполнено за 2020 год</c:v>
                </c:pt>
                <c:pt idx="1">
                  <c:v>Исполнено за 2021 год</c:v>
                </c:pt>
              </c:strCache>
            </c:strRef>
          </c:cat>
          <c:val>
            <c:numRef>
              <c:f>Доходы!$B$27:$F$27</c:f>
              <c:numCache>
                <c:formatCode>#,##0.00</c:formatCode>
                <c:ptCount val="2"/>
                <c:pt idx="0">
                  <c:v>0</c:v>
                </c:pt>
                <c:pt idx="1">
                  <c:v>745</c:v>
                </c:pt>
              </c:numCache>
            </c:numRef>
          </c:val>
        </c:ser>
        <c:ser>
          <c:idx val="5"/>
          <c:order val="5"/>
          <c:tx>
            <c:strRef>
              <c:f>Доходы!$A$28</c:f>
              <c:strCache>
                <c:ptCount val="1"/>
                <c:pt idx="0">
                  <c:v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Доходы!$B$22:$F$22</c:f>
              <c:strCache>
                <c:ptCount val="2"/>
                <c:pt idx="0">
                  <c:v>Исполнено за 2020 год</c:v>
                </c:pt>
                <c:pt idx="1">
                  <c:v>Исполнено за 2021 год</c:v>
                </c:pt>
              </c:strCache>
            </c:strRef>
          </c:cat>
          <c:val>
            <c:numRef>
              <c:f>Доходы!$B$28:$F$28</c:f>
              <c:numCache>
                <c:formatCode>#,##0.00</c:formatCode>
                <c:ptCount val="2"/>
                <c:pt idx="0">
                  <c:v>0</c:v>
                </c:pt>
                <c:pt idx="1">
                  <c:v>1118.9000000000001</c:v>
                </c:pt>
              </c:numCache>
            </c:numRef>
          </c:val>
        </c:ser>
        <c:ser>
          <c:idx val="6"/>
          <c:order val="6"/>
          <c:tx>
            <c:strRef>
              <c:f>Доходы!$A$29</c:f>
              <c:strCache>
                <c:ptCount val="1"/>
                <c:pt idx="0">
                  <c:v>ВОЗВРАТ ОСТАТКОВ СУБСИДИЙ, СУБВЕНЦИЙ И ИНЫХ МЕЖБЮДЖЕТНЫХ ТРАНСФЕРТОВ, ИМЕЮЩИХ ЦЕЛЕВОЕ НАЗНАЧЕНИЕ, ПРОШЛЫХ ЛЕТ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Доходы!$B$22:$F$22</c:f>
              <c:strCache>
                <c:ptCount val="2"/>
                <c:pt idx="0">
                  <c:v>Исполнено за 2020 год</c:v>
                </c:pt>
                <c:pt idx="1">
                  <c:v>Исполнено за 2021 год</c:v>
                </c:pt>
              </c:strCache>
            </c:strRef>
          </c:cat>
          <c:val>
            <c:numRef>
              <c:f>Доходы!$B$29:$F$29</c:f>
              <c:numCache>
                <c:formatCode>#,##0.00</c:formatCode>
                <c:ptCount val="2"/>
                <c:pt idx="0">
                  <c:v>-11150.82</c:v>
                </c:pt>
                <c:pt idx="1">
                  <c:v>-541.30999999999995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493312"/>
        <c:axId val="149334272"/>
        <c:axId val="0"/>
      </c:bar3DChart>
      <c:catAx>
        <c:axId val="148493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 anchor="ctr" anchorCtr="0"/>
          <a:lstStyle/>
          <a:p>
            <a:pPr>
              <a:defRPr/>
            </a:pPr>
            <a:endParaRPr lang="ru-RU"/>
          </a:p>
        </c:txPr>
        <c:crossAx val="149334272"/>
        <c:crosses val="autoZero"/>
        <c:auto val="1"/>
        <c:lblAlgn val="ctr"/>
        <c:lblOffset val="100"/>
        <c:noMultiLvlLbl val="0"/>
      </c:catAx>
      <c:valAx>
        <c:axId val="1493342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849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164908214973354"/>
          <c:y val="1.4320268762408047E-2"/>
          <c:w val="0.28960533310807524"/>
          <c:h val="0.9713594624751839"/>
        </c:manualLayout>
      </c:layout>
      <c:overlay val="0"/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956255468066508E-3"/>
          <c:y val="3.7328667249926549E-4"/>
          <c:w val="0.64605041557305332"/>
          <c:h val="0.9992534266550015"/>
        </c:manualLayout>
      </c:layout>
      <c:pie3DChart>
        <c:varyColors val="1"/>
        <c:ser>
          <c:idx val="0"/>
          <c:order val="0"/>
          <c:explosion val="18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Расходы!$A$9:$A$250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Расходы!$AF$9:$AF$250</c:f>
              <c:numCache>
                <c:formatCode>#,##0.00</c:formatCode>
                <c:ptCount val="10"/>
                <c:pt idx="0">
                  <c:v>12.647068763079087</c:v>
                </c:pt>
                <c:pt idx="1">
                  <c:v>1.6661423004310571E-2</c:v>
                </c:pt>
                <c:pt idx="2">
                  <c:v>3.2366008923915537</c:v>
                </c:pt>
                <c:pt idx="3">
                  <c:v>2.9148740079170001</c:v>
                </c:pt>
                <c:pt idx="4">
                  <c:v>61.722468642292739</c:v>
                </c:pt>
                <c:pt idx="5">
                  <c:v>3.6993151933249342</c:v>
                </c:pt>
                <c:pt idx="6">
                  <c:v>4.8459961731889312</c:v>
                </c:pt>
                <c:pt idx="7">
                  <c:v>8.1039708873733449</c:v>
                </c:pt>
                <c:pt idx="8">
                  <c:v>0.33566580861085049</c:v>
                </c:pt>
                <c:pt idx="9">
                  <c:v>2.4773782088172482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652777777777779"/>
          <c:y val="5.7385299955785632E-4"/>
          <c:w val="0.2517361111111111"/>
          <c:h val="0.99646280774043028"/>
        </c:manualLayout>
      </c:layout>
      <c:overlay val="0"/>
      <c:txPr>
        <a:bodyPr/>
        <a:lstStyle/>
        <a:p>
          <a:pPr rtl="0">
            <a:defRPr sz="6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Лист1!$D$8</c:f>
              <c:strCache>
                <c:ptCount val="1"/>
                <c:pt idx="0">
                  <c:v>Испонено за 2021 год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Лист1!$C$9:$C$10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местного самоуправления</c:v>
                </c:pt>
              </c:strCache>
            </c:strRef>
          </c:cat>
          <c:val>
            <c:numRef>
              <c:f>Лист1!$D$9:$D$10</c:f>
              <c:numCache>
                <c:formatCode>#,##0.00</c:formatCode>
                <c:ptCount val="2"/>
                <c:pt idx="0">
                  <c:v>1025337.5900000001</c:v>
                </c:pt>
                <c:pt idx="1">
                  <c:v>209610.95199999999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BF6B7-B607-4AA4-AAED-CB637ACB74DA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0997C-18DE-437E-B40F-58B784E99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4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0997C-18DE-437E-B40F-58B784E99AA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0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87EA5-BB56-448E-BFB5-6C2105911127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Отчет об исполнении бюджета Михайловского муниципального района за </a:t>
            </a:r>
            <a:r>
              <a:rPr lang="ru-RU" dirty="0" smtClean="0">
                <a:effectLst/>
              </a:rPr>
              <a:t>2021 </a:t>
            </a:r>
            <a:r>
              <a:rPr lang="ru-RU" dirty="0">
                <a:effectLst/>
              </a:rPr>
              <a:t>год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8640"/>
            <a:ext cx="7854696" cy="4792496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6719" cy="15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Расходы бюджета по отраслям за 2020 и 2021 годы, тыс. руб.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501793"/>
              </p:ext>
            </p:extLst>
          </p:nvPr>
        </p:nvGraphicFramePr>
        <p:xfrm>
          <a:off x="251520" y="1268760"/>
          <a:ext cx="8712967" cy="4680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1993"/>
                <a:gridCol w="1255923"/>
                <a:gridCol w="1255923"/>
                <a:gridCol w="1020437"/>
                <a:gridCol w="1558691"/>
              </a:tblGrid>
              <a:tr h="699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Показатель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Исполнено за 2020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Исполнено за 2021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% к 2020 году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Увеличение / уменьшение к 2020 году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11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Расходы бюджета - ИТОГО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1 169 706,59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1 234 948,54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105,58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65 241,95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142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в том числе: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8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ОБЩЕГОСУДАРСТВЕННЫЕ ВОПРОСЫ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145 652,37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156 184,79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107,23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10 532,42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83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НАЦИОНАЛЬНАЯ БЕЗОПАСНОСТЬ И ПРАВООХРАНИТЕЛЬНАЯ ДЕЯТЕЛЬНОСТЬ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903,65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205,76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22,77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-697,89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НАЦИОНАЛЬНАЯ ЭКОНОМИКА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70 588,21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39 970,36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56,62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-30 617,85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ЖИЛИЩНО-КОММУНАЛЬНОЕ ХОЗЯЙСТВО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125 548,40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35 997,19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28,67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-89 551,21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ОБРАЗОВАНИЕ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697 832,40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762 240,72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109,23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64 408,32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КУЛЬТУРА, КИНЕМАТОГРАФИЯ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34 460,02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45 684,64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132,57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11 224,62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СОЦИАЛЬНАЯ ПОЛИТИКА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59 204,26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59 845,56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101,08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641,30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ФИЗИЧЕСКАЯ КУЛЬТУРА И СПОРТ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1 774,24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100 079,87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5 640,72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98 305,63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25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 СРЕДСТВА МАССОВОЙ ИНФОРМАЦИИ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4 285,29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4 145,30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96,73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-139,99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733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 МЕЖБЮДЖЕТНЫЕ ТРАНСФЕРТЫ ОБЩЕГО ХАРАКТЕРА БЮДЖЕТАМ БЮДЖЕТНОЙ СИСТЕМЫ РОССИЙСКОЙ ФЕДЕРАЦИИ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29 457,75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30 594,35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103,86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1 136,60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21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Результат исполнения бюджета (дефицит / профицит)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-7 312 419,87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-60 425 651,98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61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за 2021 год</a:t>
            </a:r>
            <a:endParaRPr lang="ru-RU" sz="3200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768736"/>
              </p:ext>
            </p:extLst>
          </p:nvPr>
        </p:nvGraphicFramePr>
        <p:xfrm>
          <a:off x="539552" y="1412776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703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7929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в рамках                   муниципальных программ за 2021 год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 </a:t>
            </a:r>
            <a:r>
              <a:rPr lang="en-US" sz="3200" b="1" i="1" dirty="0" smtClean="0"/>
              <a:t>  </a:t>
            </a:r>
            <a:r>
              <a:rPr lang="ru-RU" sz="3200" b="1" i="1" dirty="0" smtClean="0"/>
              <a:t>  </a:t>
            </a:r>
            <a:r>
              <a:rPr lang="en-US" sz="3200" b="1" i="1" dirty="0" smtClean="0"/>
              <a:t> </a:t>
            </a:r>
            <a:r>
              <a:rPr lang="ru-RU" sz="1600" b="1" i="1" dirty="0" smtClean="0"/>
              <a:t>тыс. руб.</a:t>
            </a:r>
            <a:endParaRPr lang="ru-RU" sz="16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49753"/>
              </p:ext>
            </p:extLst>
          </p:nvPr>
        </p:nvGraphicFramePr>
        <p:xfrm>
          <a:off x="179512" y="1196757"/>
          <a:ext cx="8784975" cy="5256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912"/>
                <a:gridCol w="1185837"/>
                <a:gridCol w="990009"/>
                <a:gridCol w="1066165"/>
                <a:gridCol w="826820"/>
                <a:gridCol w="677232"/>
              </a:tblGrid>
              <a:tr h="543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Наименование показателя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Годовой план на 01.01.2021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Годовой план уточненный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Исполнено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% исполнения к первоначально утвержденным расходам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 % исполнения к уточненным расходам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228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Муниципальные программы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971 242,257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1 070 228,642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1 025 337,590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105,57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95,81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9495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МП "Обеспечение жильем молодых семей Михайловского </a:t>
                      </a:r>
                      <a:r>
                        <a:rPr lang="ru-RU" sz="8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800" u="none" strike="noStrike" dirty="0">
                          <a:effectLst/>
                        </a:rPr>
                        <a:t>района"</a:t>
                      </a:r>
                      <a:endParaRPr lang="ru-RU" sz="8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2 189,006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2 189,006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2 189,006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752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МП "Развитие дополнительного образования в сфере культуры и искусства"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17 223,200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22 747,010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22 627,723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131,38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99,48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7529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МП "Развития образования Михайловского муницпального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695 109,753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732 504,490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728 883,986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104,86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99,51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"Развитие муниципальной службы в администрации Михайловского муницпального района" 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236,800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199,200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199,200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84,12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3015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effectLst/>
                        </a:rPr>
                        <a:t>МП "Доступная среда для инвалидов Михайловского муницпального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8840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"Комплексные меры по противодействию употреблению наркотиков в Михайловском муниципальном районе"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82,983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82,983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82,98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3211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"Профилактика правонарушений в Михайловском муниципальном районе"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49,973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49,973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99,95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30806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"Развитие малого и среднего предпринимательства на территории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50,000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"Организация транспортного обслуживания населения ММР"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2 000,000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3 309,322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3 309,322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165,47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8840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"Развитие малоэтажного жилищного строительства на территории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400,000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5 353,953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887,443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221,86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16,58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57680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"Обеспечение содержания, ремонта автомобильных дорог, мест общего пользования (тротуаров, скверов, пешеходных дорожек и переходов) и сооружений на них Михайловского муниципального района" 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32 185,000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35 318,705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35 225,246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109,45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99,74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"Патриотическое воспитание граждан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79,550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79,550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99,44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275291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"Молодежная политика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137646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"Укрепление общественного здоровья в ММР"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135,000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626,647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626,647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464,18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  <a:tr h="321173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"Развитие физической культуры и спорта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12 881,818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12 881,818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8587,88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77" marR="5577" marT="557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24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/>
              <a:t>Исполнение районного бюджета в рамках                   муниципальных программ за 2021 год</a:t>
            </a:r>
            <a:r>
              <a:rPr lang="en-US" sz="2900" b="1" i="1" dirty="0"/>
              <a:t> </a:t>
            </a:r>
            <a:r>
              <a:rPr lang="ru-RU" sz="2900" b="1" i="1" dirty="0"/>
              <a:t> </a:t>
            </a:r>
            <a:r>
              <a:rPr lang="en-US" sz="2900" b="1" i="1" dirty="0"/>
              <a:t>  </a:t>
            </a:r>
            <a:r>
              <a:rPr lang="ru-RU" sz="2900" b="1" i="1" dirty="0"/>
              <a:t>  </a:t>
            </a:r>
            <a:r>
              <a:rPr lang="en-US" sz="2900" b="1" i="1" dirty="0"/>
              <a:t> </a:t>
            </a:r>
            <a:r>
              <a:rPr lang="ru-RU" sz="1400" b="1" i="1" dirty="0"/>
              <a:t>тыс. руб.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434267"/>
              </p:ext>
            </p:extLst>
          </p:nvPr>
        </p:nvGraphicFramePr>
        <p:xfrm>
          <a:off x="179512" y="1340768"/>
          <a:ext cx="8784976" cy="4104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8914"/>
                <a:gridCol w="1185836"/>
                <a:gridCol w="990009"/>
                <a:gridCol w="1066164"/>
                <a:gridCol w="826821"/>
                <a:gridCol w="677232"/>
              </a:tblGrid>
              <a:tr h="583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Наименование показателя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Годовой план на 01.01.2021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Годовой план уточненный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Исполнено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% исполнения к первоначально утвержденным расходам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 % исполнения к уточненным расходам 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25155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 dirty="0">
                          <a:effectLst/>
                        </a:rPr>
                        <a:t>МП  "Развитие культуры Михайловского муниципального района"</a:t>
                      </a:r>
                      <a:endParaRPr lang="ru-RU" sz="8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34 277,473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45 543,289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45 540,089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132,86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99,99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39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"Профилактика терроризма и противодействие экстремизму на территории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10,000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10,740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10,740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107,40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413274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"Программа комплексного развития систем коммунальной инфраструктуры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24 721,006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33 095,581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24 454,968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98,92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73,89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4402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"Развитие и поддержка социально ориентированных некоммерческих организаций ММР"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60,000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600,00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4402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"Программа комплексного развития системы социальной инфраструктуры ММР"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122 877,089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123 848,085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95 981,457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78,11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77,50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440227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"Обеспечение безопасности дорожного движения в Михайловском муниципальном районе"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20,000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50,000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50,000</a:t>
                      </a:r>
                      <a:endParaRPr lang="ru-RU" sz="8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250,00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367022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"Содержание и ремонт муниципального жилого фонда в Михайловском муниципальном районе"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4 885,000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9 406,643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9 356,487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191,54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99,47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395305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"Противодействие коррупции на территории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10,000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100,00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100,00</a:t>
                      </a:r>
                      <a:endParaRPr lang="ru-RU" sz="800" b="0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  <a:tr h="377338"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u="none" strike="noStrike">
                          <a:effectLst/>
                        </a:rPr>
                        <a:t>МП "Управление муниципальным имуществом и земельными ресурсами Михайловского муниципального района"</a:t>
                      </a:r>
                      <a:endParaRPr lang="ru-RU" sz="800" b="1" i="1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34 372,930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42 661,647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42 630,952</a:t>
                      </a:r>
                      <a:endParaRPr lang="ru-RU" sz="800" b="1" i="0" u="none" strike="noStrike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124,02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99,93</a:t>
                      </a:r>
                      <a:endParaRPr lang="ru-RU" sz="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48" marR="7648" marT="764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71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/>
              <a:t>Нормативная база бюджетного процесса</a:t>
            </a:r>
            <a:endParaRPr lang="ru-RU" sz="30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556792"/>
            <a:ext cx="74888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кодекс Российской Федерации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Решение Думы Михайловского муниципального района от 24.12.2020 г. № 41 «Об утверждении районного бюджета   Михайловского муниципального     района   на 2021 год и плановый период   2022 и 2023 годов»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Федеральный закон от 06.10.2003 N 131-ФЗ "Об общих принципах организации местного самоуправления в Российской Федерации"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0162" y="2481728"/>
            <a:ext cx="208823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бюджетном процессе в Михайловском муниципальном районе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94116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Основные направление бюджетной и налоговой политики в Михайловском муниципальном районе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29125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Устав Михайловского муниципального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58236" y="4893824"/>
            <a:ext cx="2146212" cy="1844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правовые акты Михайловского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Основные параметры бюджета Михайловского муниципального района за 2021 год (тыс. руб.)</a:t>
            </a:r>
            <a:endParaRPr lang="ru-RU" sz="25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988840"/>
            <a:ext cx="194421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1 174 522,89</a:t>
            </a:r>
          </a:p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Собственные</a:t>
            </a:r>
          </a:p>
          <a:p>
            <a:pPr algn="ctr"/>
            <a:r>
              <a:rPr lang="ru-RU" dirty="0" smtClean="0"/>
              <a:t>502 218,2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19888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1 234 948,54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64288" y="1988840"/>
            <a:ext cx="172819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60 425,65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7964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96676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843808" y="3068960"/>
            <a:ext cx="936104" cy="324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6300192" y="2939371"/>
            <a:ext cx="554360" cy="5832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Основные параметры исполнения бюджета Михайловского муниципального района за 2021 год (тыс. руб.)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700999"/>
              </p:ext>
            </p:extLst>
          </p:nvPr>
        </p:nvGraphicFramePr>
        <p:xfrm>
          <a:off x="611560" y="1474013"/>
          <a:ext cx="7776864" cy="4363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13"/>
                <a:gridCol w="1645831"/>
                <a:gridCol w="1591388"/>
                <a:gridCol w="2093932"/>
              </a:tblGrid>
              <a:tr h="589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Показатели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2020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2021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2021 г</a:t>
                      </a:r>
                      <a:r>
                        <a:rPr lang="ru-RU" sz="2000" u="none" strike="noStrike" dirty="0">
                          <a:effectLst/>
                        </a:rPr>
                        <a:t>. к </a:t>
                      </a:r>
                      <a:r>
                        <a:rPr lang="ru-RU" sz="2000" u="none" strike="noStrike" dirty="0" smtClean="0">
                          <a:effectLst/>
                        </a:rPr>
                        <a:t>2020 </a:t>
                      </a:r>
                      <a:r>
                        <a:rPr lang="ru-RU" sz="2000" u="none" strike="noStrike" dirty="0">
                          <a:effectLst/>
                        </a:rPr>
                        <a:t>г. (%)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Доходы, в том числе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1 162 394,17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1 174 522,89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101,04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Собственные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503 678,65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502 218,2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99,71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Безвозмездные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поступления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658 715,52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672 304,69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102,06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1 169 706,59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1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234 948,54</a:t>
                      </a:r>
                      <a:r>
                        <a:rPr lang="ru-RU" sz="2000" u="none" strike="noStrike" dirty="0" smtClean="0">
                          <a:effectLst/>
                        </a:rPr>
                        <a:t>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105,58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Дефицит (профицит)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</a:t>
                      </a:r>
                      <a:r>
                        <a:rPr lang="ru-RU" sz="2000" u="none" strike="noStrike" dirty="0" smtClean="0">
                          <a:effectLst/>
                        </a:rPr>
                        <a:t>-7 312,42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-60 425,65</a:t>
                      </a:r>
                      <a:r>
                        <a:rPr lang="en-US" sz="2000" u="none" strike="noStrike" dirty="0" smtClean="0">
                          <a:effectLst/>
                        </a:rPr>
                        <a:t>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     -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6218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Остатки на счетах бюджета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</a:t>
                      </a:r>
                      <a:r>
                        <a:rPr lang="ru-RU" sz="2000" u="none" strike="noStrike" dirty="0" smtClean="0">
                          <a:effectLst/>
                        </a:rPr>
                        <a:t>  120 545,99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60 120,34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49,87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6433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Заемные средства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-                               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-                             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r>
                        <a:rPr lang="ru-RU" sz="2000" u="none" strike="noStrike" dirty="0" smtClean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Структура налоговых и неналоговых доходов бюджета за 2021 год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907747"/>
              </p:ext>
            </p:extLst>
          </p:nvPr>
        </p:nvGraphicFramePr>
        <p:xfrm>
          <a:off x="251520" y="1340768"/>
          <a:ext cx="8640960" cy="513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4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Поступление налоговых и неналоговых доходов в бюджет района за 2021 год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03965"/>
              </p:ext>
            </p:extLst>
          </p:nvPr>
        </p:nvGraphicFramePr>
        <p:xfrm>
          <a:off x="107504" y="1124744"/>
          <a:ext cx="8712968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7"/>
                <a:gridCol w="1008112"/>
                <a:gridCol w="1152128"/>
                <a:gridCol w="1152128"/>
                <a:gridCol w="1296144"/>
                <a:gridCol w="1152129"/>
              </a:tblGrid>
              <a:tr h="526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2021 год с учетом уточнений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2021 год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% 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исполнения 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к первоначально утвержденным доходам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% исполнения к уточненным доходам</a:t>
                      </a:r>
                    </a:p>
                  </a:txBody>
                  <a:tcPr marL="9525" marR="9525" marT="9525" marB="0" anchor="ctr"/>
                </a:tc>
              </a:tr>
              <a:tr h="268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474 493,00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484 493,00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502 218,20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105,84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103,66</a:t>
                      </a:r>
                    </a:p>
                  </a:txBody>
                  <a:tcPr marL="9525" marR="9525" marT="9525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391 306,00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404 196,00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418 119,37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106,85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103,44</a:t>
                      </a:r>
                    </a:p>
                  </a:txBody>
                  <a:tcPr marL="9525" marR="9525" marT="9525" marB="0" anchor="b"/>
                </a:tc>
              </a:tr>
              <a:tr h="205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15 100,00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17 680,00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17 649,59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116,88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99,83</a:t>
                      </a:r>
                    </a:p>
                  </a:txBody>
                  <a:tcPr marL="9525" marR="9525" marT="9525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4 207,00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11 290,00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13 423,22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319,07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118,89</a:t>
                      </a:r>
                    </a:p>
                  </a:txBody>
                  <a:tcPr marL="9525" marR="9525" marT="9525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3 830,00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4 912,69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128,27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109,17</a:t>
                      </a:r>
                    </a:p>
                  </a:txBody>
                  <a:tcPr marL="9525" marR="9525" marT="9525" marB="0" anchor="b"/>
                </a:tc>
              </a:tr>
              <a:tr h="81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ГОСУДАРСТВЕННОЙ И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54 100,00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38 230,00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39 181,33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72,42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102,49</a:t>
                      </a:r>
                    </a:p>
                  </a:txBody>
                  <a:tcPr marL="9525" marR="9525" marT="9525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2 285,00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2 385,00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2 387,30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104,48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100,10</a:t>
                      </a:r>
                    </a:p>
                  </a:txBody>
                  <a:tcPr marL="9525" marR="9525" marT="9525" marB="0" anchor="b"/>
                </a:tc>
              </a:tr>
              <a:tr h="61582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560,00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571,85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519,86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102,12</a:t>
                      </a:r>
                    </a:p>
                  </a:txBody>
                  <a:tcPr marL="9525" marR="9525" marT="9525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1 555,00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4 195,00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4 324,08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278,08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103,08</a:t>
                      </a:r>
                    </a:p>
                  </a:txBody>
                  <a:tcPr marL="9525" marR="9525" marT="9525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1 598,01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79,90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114,14</a:t>
                      </a:r>
                    </a:p>
                  </a:txBody>
                  <a:tcPr marL="9525" marR="9525" marT="9525" marB="0" anchor="b"/>
                </a:tc>
              </a:tr>
              <a:tr h="24050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57,00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50,76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Times New Roman"/>
                        </a:rPr>
                        <a:t>89,04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Объемы безвозмездных перечислений в бюджет Михайловского муниципального района в 2021 году, тыс. руб.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2289797"/>
              </p:ext>
            </p:extLst>
          </p:nvPr>
        </p:nvGraphicFramePr>
        <p:xfrm>
          <a:off x="251520" y="1556792"/>
          <a:ext cx="87129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6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58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Структура расходов бюджета района за 2021 год</a:t>
            </a:r>
            <a:endParaRPr lang="ru-RU" sz="2800" b="1" i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822222"/>
              </p:ext>
            </p:extLst>
          </p:nvPr>
        </p:nvGraphicFramePr>
        <p:xfrm>
          <a:off x="0" y="1196752"/>
          <a:ext cx="91440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53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058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Исполнение бюджета по отраслям в 2021 году </a:t>
            </a:r>
            <a:br>
              <a:rPr lang="ru-RU" sz="3200" b="1" dirty="0" smtClean="0"/>
            </a:br>
            <a:r>
              <a:rPr lang="ru-RU" sz="3200" b="1" dirty="0" smtClean="0"/>
              <a:t>(тыс. руб.)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679780"/>
              </p:ext>
            </p:extLst>
          </p:nvPr>
        </p:nvGraphicFramePr>
        <p:xfrm>
          <a:off x="107503" y="1268761"/>
          <a:ext cx="8928994" cy="4608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9218"/>
                <a:gridCol w="917604"/>
                <a:gridCol w="1094067"/>
                <a:gridCol w="905840"/>
                <a:gridCol w="917604"/>
                <a:gridCol w="964661"/>
              </a:tblGrid>
              <a:tr h="7246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Годовой план на 01.01.2021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Годовой план уточненный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Исполнено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% исполнения к первоначально утвержденным расходам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% исполнения к уточненным расходам 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6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ОБЩЕГОСУДАРСТВЕННЫЕ ВОПРОСЫ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136 404,92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164 267,24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156 184,79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114,50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95,08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4550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560,00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205,76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205,76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36,74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100,00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6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НАЦИОНАЛЬНАЯ ЭКОНОМИКА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38 449,39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40 489,82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39 970,36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103,96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98,72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222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30 726,71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49 162,17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35 997,19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117,15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73,22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6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ОБРАЗОВАНИЕ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722 466,08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766 145,92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762 240,72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105,51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99,49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48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КУЛЬТУРА И КИНЕМАТОГРАФИЯ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34 422,47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45 687,84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45 684,64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132,72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99,99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485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СОЦИАЛЬНАЯ ПОЛИТИКА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58 640,03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60 113,46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59 845,56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102,06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99,55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6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ФИЗИЧЕСКАЯ КУЛЬТУРА И СПОРТ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113 770,00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127 871,50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100 079,87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87,97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78,27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645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4 145,30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4 145,30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4 145,30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100,00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100,00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4445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0,00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6773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30 246,70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30 594,35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30 594,35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101,15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100,00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  <a:tr h="264586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Всего расходов: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1 169 831,61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1 288 683,36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1 234 948,54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105,57</a:t>
                      </a:r>
                      <a:endParaRPr lang="ru-RU" sz="900" b="0" i="0" u="none" strike="noStrike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95,83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132" marR="8132" marT="81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031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3923</TotalTime>
  <Words>1298</Words>
  <Application>Microsoft Office PowerPoint</Application>
  <PresentationFormat>Экран (4:3)</PresentationFormat>
  <Paragraphs>447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бюджета Михайловского муниципального района за 2021 год </vt:lpstr>
      <vt:lpstr>Нормативная база бюджетного процесса</vt:lpstr>
      <vt:lpstr>Основные параметры бюджета Михайловского муниципального района за 2021 год (тыс. руб.)</vt:lpstr>
      <vt:lpstr>Основные параметры исполнения бюджета Михайловского муниципального района за 2021 год (тыс. руб.)</vt:lpstr>
      <vt:lpstr>Структура налоговых и неналоговых доходов бюджета за 2021 год</vt:lpstr>
      <vt:lpstr>Поступление налоговых и неналоговых доходов в бюджет района за 2021 год</vt:lpstr>
      <vt:lpstr>Объемы безвозмездных перечислений в бюджет Михайловского муниципального района в 2021 году, тыс. руб.</vt:lpstr>
      <vt:lpstr>Структура расходов бюджета района за 2021 год</vt:lpstr>
      <vt:lpstr>Исполнение бюджета по отраслям в 2021 году  (тыс. руб.)</vt:lpstr>
      <vt:lpstr>Расходы бюджета по отраслям за 2020 и 2021 годы, тыс. руб.</vt:lpstr>
      <vt:lpstr>Исполнение районного бюджета за 2021 год</vt:lpstr>
      <vt:lpstr>Исполнение районного бюджета в рамках                   муниципальных программ за 2021 год       тыс. руб.</vt:lpstr>
      <vt:lpstr>Исполнение районного бюджета в рамках                   муниципальных программ за 2021 год       тыс. руб.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муниципального района за 2016 год</dc:title>
  <dc:creator>Администратор</dc:creator>
  <cp:lastModifiedBy>Vadim</cp:lastModifiedBy>
  <cp:revision>133</cp:revision>
  <dcterms:created xsi:type="dcterms:W3CDTF">2018-04-18T01:16:34Z</dcterms:created>
  <dcterms:modified xsi:type="dcterms:W3CDTF">2022-05-27T06:28:32Z</dcterms:modified>
</cp:coreProperties>
</file>